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7" r:id="rId3"/>
    <p:sldId id="301" r:id="rId4"/>
    <p:sldId id="387" r:id="rId5"/>
    <p:sldId id="296" r:id="rId6"/>
    <p:sldId id="396" r:id="rId7"/>
    <p:sldId id="374" r:id="rId8"/>
    <p:sldId id="372" r:id="rId9"/>
    <p:sldId id="344" r:id="rId10"/>
    <p:sldId id="397" r:id="rId11"/>
    <p:sldId id="386" r:id="rId12"/>
    <p:sldId id="364" r:id="rId13"/>
    <p:sldId id="304" r:id="rId14"/>
    <p:sldId id="398" r:id="rId15"/>
    <p:sldId id="391" r:id="rId16"/>
    <p:sldId id="311" r:id="rId17"/>
    <p:sldId id="399" r:id="rId18"/>
    <p:sldId id="313" r:id="rId19"/>
    <p:sldId id="348" r:id="rId20"/>
    <p:sldId id="392" r:id="rId21"/>
    <p:sldId id="3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1B6-8ED7-4731-9F8A-803721F1195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79E3BF-905D-4761-A225-E1D43CF64D95}"/>
              </a:ext>
            </a:extLst>
          </p:cNvPr>
          <p:cNvSpPr/>
          <p:nvPr/>
        </p:nvSpPr>
        <p:spPr>
          <a:xfrm>
            <a:off x="265814" y="898711"/>
            <a:ext cx="85060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module: Mechanism of Disease</a:t>
            </a:r>
          </a:p>
          <a:p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Session 6 / Lectures 1</a:t>
            </a:r>
            <a:endParaRPr lang="en-GB" sz="32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A5F5C-7657-4034-95A4-D6557FC7F8F4}"/>
              </a:ext>
            </a:extLst>
          </p:cNvPr>
          <p:cNvSpPr/>
          <p:nvPr/>
        </p:nvSpPr>
        <p:spPr>
          <a:xfrm>
            <a:off x="805092" y="2627985"/>
            <a:ext cx="7792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Haemostasis and Thrombosis (II)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D11C7-5654-4165-8FC1-806EAD160B83}"/>
              </a:ext>
            </a:extLst>
          </p:cNvPr>
          <p:cNvSpPr txBox="1"/>
          <p:nvPr/>
        </p:nvSpPr>
        <p:spPr>
          <a:xfrm>
            <a:off x="393582" y="3437383"/>
            <a:ext cx="4711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Module staff: Session 6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Sadiq</a:t>
            </a:r>
            <a:r>
              <a:rPr lang="en-GB" i="1" dirty="0">
                <a:solidFill>
                  <a:srgbClr val="0070C0"/>
                </a:solidFill>
              </a:rPr>
              <a:t> K. Ali  (Module leader)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FF0000"/>
                </a:solidFill>
              </a:rPr>
              <a:t>Dr.</a:t>
            </a:r>
            <a:r>
              <a:rPr lang="en-GB" i="1" dirty="0">
                <a:solidFill>
                  <a:srgbClr val="FF0000"/>
                </a:solidFill>
              </a:rPr>
              <a:t> Ihsan </a:t>
            </a:r>
            <a:r>
              <a:rPr lang="en-GB" i="1" dirty="0" err="1">
                <a:solidFill>
                  <a:srgbClr val="FF0000"/>
                </a:solidFill>
              </a:rPr>
              <a:t>Mardan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Iman Abdul-</a:t>
            </a:r>
            <a:r>
              <a:rPr lang="en-GB" i="1" dirty="0" err="1">
                <a:solidFill>
                  <a:srgbClr val="0070C0"/>
                </a:solidFill>
              </a:rPr>
              <a:t>Hadi</a:t>
            </a:r>
            <a:r>
              <a:rPr lang="en-GB" i="1" dirty="0">
                <a:solidFill>
                  <a:srgbClr val="0070C0"/>
                </a:solidFill>
              </a:rPr>
              <a:t>		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Ghada</a:t>
            </a:r>
            <a:r>
              <a:rPr lang="en-GB" i="1" dirty="0">
                <a:solidFill>
                  <a:srgbClr val="0070C0"/>
                </a:solidFill>
              </a:rPr>
              <a:t> Lateef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Wasan</a:t>
            </a:r>
            <a:r>
              <a:rPr lang="en-GB" i="1" dirty="0">
                <a:solidFill>
                  <a:srgbClr val="0070C0"/>
                </a:solidFill>
              </a:rPr>
              <a:t> Mansur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Safa</a:t>
            </a:r>
            <a:r>
              <a:rPr lang="en-GB" i="1" dirty="0">
                <a:solidFill>
                  <a:srgbClr val="0070C0"/>
                </a:solidFill>
              </a:rPr>
              <a:t> Asaad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9876" y="6166127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Robbin’s</a:t>
            </a:r>
            <a:r>
              <a:rPr lang="en-US" dirty="0"/>
              <a:t> Basic pathology 9</a:t>
            </a:r>
            <a:r>
              <a:rPr lang="en-US" baseline="30000" dirty="0"/>
              <a:t>th </a:t>
            </a:r>
            <a:r>
              <a:rPr lang="en-US" dirty="0"/>
              <a:t>edition</a:t>
            </a:r>
          </a:p>
          <a:p>
            <a:r>
              <a:rPr lang="pt-BR" dirty="0"/>
              <a:t>Hoffbrands Essential Haematology 7</a:t>
            </a:r>
            <a:r>
              <a:rPr lang="pt-BR" baseline="30000" dirty="0"/>
              <a:t>th</a:t>
            </a:r>
            <a:r>
              <a:rPr lang="pt-BR" dirty="0"/>
              <a:t> edition</a:t>
            </a:r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5105400" y="68174"/>
            <a:ext cx="3886200" cy="63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solidFill>
                  <a:srgbClr val="002060"/>
                </a:solidFill>
                <a:latin typeface="Berlin Sans FB Demi" panose="020E0802020502020306" pitchFamily="34" charset="0"/>
              </a:rPr>
              <a:t>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05" y="22819"/>
            <a:ext cx="896190" cy="681455"/>
          </a:xfrm>
          <a:prstGeom prst="rect">
            <a:avLst/>
          </a:prstGeom>
        </p:spPr>
      </p:pic>
      <p:sp>
        <p:nvSpPr>
          <p:cNvPr id="17" name="Subtitle 4"/>
          <p:cNvSpPr txBox="1">
            <a:spLocks/>
          </p:cNvSpPr>
          <p:nvPr/>
        </p:nvSpPr>
        <p:spPr>
          <a:xfrm>
            <a:off x="152400" y="68174"/>
            <a:ext cx="3886200" cy="580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135" y="447016"/>
            <a:ext cx="85852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srgbClr val="FF0000"/>
                </a:solidFill>
              </a:rPr>
              <a:t>Venous thromboembolism (VTE)</a:t>
            </a:r>
            <a:r>
              <a:rPr lang="en-US" sz="2800" dirty="0">
                <a:solidFill>
                  <a:prstClr val="black"/>
                </a:solidFill>
              </a:rPr>
              <a:t>, which comprises deep vein thrombosis (DVT) and pulmonary embolism (PE), with two-thirds presenting as DVT and one-third as PE.</a:t>
            </a:r>
          </a:p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Pulmonary embolism has an incidence of 20 to 25 per 100,000 hospitalized patients.</a:t>
            </a:r>
          </a:p>
          <a:p>
            <a:pPr marL="27432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In greater than </a:t>
            </a:r>
            <a:r>
              <a:rPr lang="en-US" sz="2800" dirty="0">
                <a:solidFill>
                  <a:srgbClr val="FF0000"/>
                </a:solidFill>
              </a:rPr>
              <a:t>95%</a:t>
            </a:r>
            <a:r>
              <a:rPr lang="en-US" sz="2800" dirty="0">
                <a:solidFill>
                  <a:prstClr val="black"/>
                </a:solidFill>
              </a:rPr>
              <a:t> of PE cases, venous emboli originate from thrombi within </a:t>
            </a:r>
            <a:r>
              <a:rPr lang="en-US" sz="2800" dirty="0">
                <a:solidFill>
                  <a:srgbClr val="FF0000"/>
                </a:solidFill>
              </a:rPr>
              <a:t>deep leg veins</a:t>
            </a:r>
            <a:r>
              <a:rPr lang="en-US" sz="2800" dirty="0">
                <a:solidFill>
                  <a:prstClr val="black"/>
                </a:solidFill>
              </a:rPr>
              <a:t> proximal to the popliteal fossa; embolization from lower leg thrombi is uncommon.</a:t>
            </a:r>
          </a:p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905" y="426591"/>
            <a:ext cx="8533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Pulmonary Thromboembolism  </a:t>
            </a:r>
            <a:r>
              <a:rPr lang="en-US" sz="2400" b="1" i="1" kern="0" dirty="0" err="1">
                <a:solidFill>
                  <a:srgbClr val="FF0000"/>
                </a:solidFill>
              </a:rPr>
              <a:t>cont</a:t>
            </a:r>
            <a:r>
              <a:rPr lang="en-US" sz="2400" b="1" i="1" kern="0" dirty="0">
                <a:solidFill>
                  <a:srgbClr val="FF0000"/>
                </a:solidFill>
              </a:rPr>
              <a:t>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H:\nursing-care-of-clients-with-peripheral-vascular-disorders-part-3-of-3-13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6313"/>
            <a:ext cx="9144000" cy="51958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67558"/>
            <a:ext cx="9118600" cy="6731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70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87E6F-31C6-4A2C-9590-588FE7153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9118600" cy="6162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4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505242"/>
            <a:ext cx="850164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pulmonary emboli (</a:t>
            </a:r>
            <a:r>
              <a:rPr lang="en-US" sz="2800" dirty="0">
                <a:solidFill>
                  <a:srgbClr val="FF0000"/>
                </a:solidFill>
              </a:rPr>
              <a:t>60% to 80%</a:t>
            </a:r>
            <a:r>
              <a:rPr lang="en-US" sz="2800" dirty="0">
                <a:solidFill>
                  <a:prstClr val="black"/>
                </a:solidFill>
              </a:rPr>
              <a:t>) are clinically </a:t>
            </a:r>
            <a:r>
              <a:rPr lang="en-US" sz="2800" dirty="0">
                <a:solidFill>
                  <a:srgbClr val="FF0000"/>
                </a:solidFill>
              </a:rPr>
              <a:t>silent</a:t>
            </a:r>
            <a:r>
              <a:rPr lang="en-US" sz="2800" dirty="0">
                <a:solidFill>
                  <a:prstClr val="black"/>
                </a:solidFill>
              </a:rPr>
              <a:t> because they are small.</a:t>
            </a:r>
          </a:p>
          <a:p>
            <a:pPr marL="27432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b="1" dirty="0">
                <a:solidFill>
                  <a:prstClr val="black"/>
                </a:solidFill>
              </a:rPr>
              <a:t>Clinical presentation of PE </a:t>
            </a:r>
            <a:r>
              <a:rPr lang="en-GB" sz="2800" dirty="0">
                <a:solidFill>
                  <a:prstClr val="black"/>
                </a:solidFill>
              </a:rPr>
              <a:t>depends on the </a:t>
            </a:r>
            <a:r>
              <a:rPr lang="en-GB" sz="2800" i="1" dirty="0">
                <a:solidFill>
                  <a:srgbClr val="FF0000"/>
                </a:solidFill>
              </a:rPr>
              <a:t>size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i="1" dirty="0">
                <a:solidFill>
                  <a:srgbClr val="FF0000"/>
                </a:solidFill>
              </a:rPr>
              <a:t>location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i="1" dirty="0">
                <a:solidFill>
                  <a:srgbClr val="FF0000"/>
                </a:solidFill>
              </a:rPr>
              <a:t>number</a:t>
            </a:r>
            <a:r>
              <a:rPr lang="en-GB" sz="2800" dirty="0">
                <a:solidFill>
                  <a:srgbClr val="FF0000"/>
                </a:solidFill>
              </a:rPr>
              <a:t> of emboli</a:t>
            </a:r>
            <a:r>
              <a:rPr lang="en-GB" sz="2800" dirty="0">
                <a:solidFill>
                  <a:prstClr val="black"/>
                </a:solidFill>
              </a:rPr>
              <a:t>, and the patient’s underlying </a:t>
            </a:r>
            <a:r>
              <a:rPr lang="en-GB" sz="2800" i="1" dirty="0">
                <a:solidFill>
                  <a:srgbClr val="FF0000"/>
                </a:solidFill>
              </a:rPr>
              <a:t>cardiorespiratory</a:t>
            </a:r>
            <a:r>
              <a:rPr lang="en-GB" sz="2800" dirty="0">
                <a:solidFill>
                  <a:prstClr val="black"/>
                </a:solidFill>
              </a:rPr>
              <a:t> reserve. </a:t>
            </a:r>
          </a:p>
          <a:p>
            <a:pPr marL="27432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The </a:t>
            </a:r>
            <a:r>
              <a:rPr lang="en-GB" sz="2800" b="1" i="1" dirty="0">
                <a:solidFill>
                  <a:prstClr val="black"/>
                </a:solidFill>
              </a:rPr>
              <a:t>classic triad </a:t>
            </a:r>
            <a:r>
              <a:rPr lang="en-GB" sz="2800" dirty="0">
                <a:solidFill>
                  <a:prstClr val="black"/>
                </a:solidFill>
              </a:rPr>
              <a:t>of </a:t>
            </a:r>
            <a:r>
              <a:rPr lang="en-GB" sz="2800" i="1" dirty="0">
                <a:solidFill>
                  <a:prstClr val="black"/>
                </a:solidFill>
              </a:rPr>
              <a:t>chest pain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i="1" dirty="0">
                <a:solidFill>
                  <a:prstClr val="black"/>
                </a:solidFill>
              </a:rPr>
              <a:t>haemoptysis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i="1" dirty="0">
                <a:solidFill>
                  <a:prstClr val="black"/>
                </a:solidFill>
              </a:rPr>
              <a:t>dyspnoea</a:t>
            </a:r>
            <a:r>
              <a:rPr lang="en-GB" sz="2800" dirty="0">
                <a:solidFill>
                  <a:prstClr val="black"/>
                </a:solidFill>
              </a:rPr>
              <a:t> is present in less than 20% of patients, but nearly all will have at least one of pleuritic chest pain, dyspnoea or tachypnoea.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184666"/>
            <a:ext cx="85016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 sudden onset of dyspnea is the usual presenting symptom.</a:t>
            </a:r>
          </a:p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Harsh substernal pain is a feature of massive embolism.</a:t>
            </a:r>
          </a:p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Pleuritic chest pain and </a:t>
            </a:r>
            <a:r>
              <a:rPr lang="en-US" sz="2800" dirty="0" err="1">
                <a:solidFill>
                  <a:prstClr val="black"/>
                </a:solidFill>
              </a:rPr>
              <a:t>haemoptysis</a:t>
            </a:r>
            <a:r>
              <a:rPr lang="en-US" sz="2800" dirty="0">
                <a:solidFill>
                  <a:prstClr val="black"/>
                </a:solidFill>
              </a:rPr>
              <a:t> occur only after infarction has occurred.</a:t>
            </a:r>
          </a:p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 </a:t>
            </a:r>
            <a:r>
              <a:rPr lang="en-US" sz="2800" dirty="0"/>
              <a:t>large embolus that blocks a major pulmonary artery can cause sudden death.</a:t>
            </a:r>
          </a:p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Sudden death, right ventricular </a:t>
            </a:r>
            <a:r>
              <a:rPr lang="en-US" sz="2800" dirty="0">
                <a:solidFill>
                  <a:prstClr val="black"/>
                </a:solidFill>
              </a:rPr>
              <a:t>failure (</a:t>
            </a:r>
            <a:r>
              <a:rPr lang="en-US" sz="2800" i="1" dirty="0" err="1">
                <a:solidFill>
                  <a:prstClr val="black"/>
                </a:solidFill>
              </a:rPr>
              <a:t>cor</a:t>
            </a:r>
            <a:r>
              <a:rPr lang="en-US" sz="2800" i="1" dirty="0">
                <a:solidFill>
                  <a:prstClr val="black"/>
                </a:solidFill>
              </a:rPr>
              <a:t>-pulmonale</a:t>
            </a:r>
            <a:r>
              <a:rPr lang="en-US" sz="2800" dirty="0">
                <a:solidFill>
                  <a:prstClr val="black"/>
                </a:solidFill>
              </a:rPr>
              <a:t>), or cardiovascular collapse occurs when 60% or more of the pulmonary circulation is obstructed with emboli.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61491"/>
            <a:ext cx="840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Systemic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963186"/>
            <a:ext cx="840004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Systemic thromboembolism refers to emboli in the arterial circulation. </a:t>
            </a: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(80%) arise from intracardiac mural thrombi, two-thirds of which are associated with left ventricular wall infarcts and another third with dilated left atria (e.g., secondary to mitral valve disease).</a:t>
            </a:r>
          </a:p>
          <a:p>
            <a:pPr marL="27432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consequences of embolization depend on the </a:t>
            </a:r>
            <a:r>
              <a:rPr lang="en-US" sz="2800" i="1" dirty="0">
                <a:solidFill>
                  <a:srgbClr val="FF0000"/>
                </a:solidFill>
              </a:rPr>
              <a:t>caliber of the occluded vessel</a:t>
            </a:r>
            <a:r>
              <a:rPr lang="en-US" sz="2800" dirty="0">
                <a:solidFill>
                  <a:prstClr val="black"/>
                </a:solidFill>
              </a:rPr>
              <a:t>, the </a:t>
            </a:r>
            <a:r>
              <a:rPr lang="en-US" sz="2800" i="1" dirty="0">
                <a:solidFill>
                  <a:srgbClr val="FF0000"/>
                </a:solidFill>
              </a:rPr>
              <a:t>collateral supply</a:t>
            </a:r>
            <a:r>
              <a:rPr lang="en-US" sz="2800" dirty="0">
                <a:solidFill>
                  <a:prstClr val="black"/>
                </a:solidFill>
              </a:rPr>
              <a:t>, and the </a:t>
            </a:r>
            <a:r>
              <a:rPr lang="en-US" sz="2800" i="1" dirty="0">
                <a:solidFill>
                  <a:srgbClr val="FF0000"/>
                </a:solidFill>
              </a:rPr>
              <a:t>affected tissue’s vulnerability to anoxia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178440"/>
            <a:ext cx="8623300" cy="591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Fat Embolism</a:t>
            </a:r>
          </a:p>
          <a:p>
            <a:pPr marL="274320" lvl="0" indent="-274320" algn="just" defTabSz="914400">
              <a:lnSpc>
                <a:spcPts val="4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Microscopic fat globules can be found in the circulation after fractures of long bones (which contain fatty marrow) or after soft-tissue trauma. Fat enters the circulation by rupture of the marrow vascular sinusoids or rupture of </a:t>
            </a:r>
            <a:r>
              <a:rPr lang="en-GB" sz="2800" dirty="0">
                <a:solidFill>
                  <a:prstClr val="black"/>
                </a:solidFill>
              </a:rPr>
              <a:t>venules</a:t>
            </a:r>
            <a:r>
              <a:rPr lang="en-US" sz="2800" dirty="0">
                <a:solidFill>
                  <a:prstClr val="black"/>
                </a:solidFill>
              </a:rPr>
              <a:t> in injured tissues.</a:t>
            </a:r>
          </a:p>
          <a:p>
            <a:pPr marL="274320" lvl="0" indent="-274320" algn="just" defTabSz="914400">
              <a:lnSpc>
                <a:spcPts val="4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lnSpc>
                <a:spcPts val="4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>
                <a:solidFill>
                  <a:prstClr val="black"/>
                </a:solidFill>
              </a:rPr>
              <a:t>fat embolism syndrome </a:t>
            </a:r>
            <a:r>
              <a:rPr lang="en-GB" sz="2800" dirty="0">
                <a:solidFill>
                  <a:prstClr val="black"/>
                </a:solidFill>
              </a:rPr>
              <a:t>characterized by pulmonary insufficiency, neurologic </a:t>
            </a:r>
            <a:r>
              <a:rPr lang="en-US" sz="2800" dirty="0">
                <a:solidFill>
                  <a:prstClr val="black"/>
                </a:solidFill>
              </a:rPr>
              <a:t>symptoms, </a:t>
            </a:r>
            <a:r>
              <a:rPr lang="en-GB" sz="2800" dirty="0">
                <a:solidFill>
                  <a:prstClr val="black"/>
                </a:solidFill>
              </a:rPr>
              <a:t>anaemia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thrombocytopenia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r>
              <a:rPr lang="en-US" sz="2800" dirty="0">
                <a:solidFill>
                  <a:prstClr val="black"/>
                </a:solidFill>
              </a:rPr>
              <a:t> a diffuse petechial rash, which is fatal in </a:t>
            </a:r>
            <a:r>
              <a:rPr lang="en-GB" sz="2800" dirty="0">
                <a:solidFill>
                  <a:prstClr val="black"/>
                </a:solidFill>
              </a:rPr>
              <a:t>10% of cases.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178440"/>
            <a:ext cx="8623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Fat Embolism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C8E163-87C7-4785-A9CB-E80F50DED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3215"/>
            <a:ext cx="9144000" cy="53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00" y="194896"/>
            <a:ext cx="863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Amniotic Fluid Embolism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Amniotic fluid embolism is an uncommon, grave complication of </a:t>
            </a:r>
            <a:r>
              <a:rPr lang="en-GB" sz="2800" dirty="0">
                <a:solidFill>
                  <a:prstClr val="black"/>
                </a:solidFill>
              </a:rPr>
              <a:t>labour</a:t>
            </a:r>
            <a:r>
              <a:rPr lang="en-US" sz="2800" dirty="0">
                <a:solidFill>
                  <a:prstClr val="black"/>
                </a:solidFill>
              </a:rPr>
              <a:t> and the immediate postpartum period (1 in 40,000 deliveries).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mortality rate approaches 80%, making it the most common cause of maternal death in the developed world.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underlying cause is entry of amniotic fluid (and its contents) into the maternal circulation via tears in the placental membranes and/or uterine vein rupture.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43076"/>
            <a:ext cx="86867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Air Embolism</a:t>
            </a: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lnSpc>
                <a:spcPct val="15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Gas bubbles within the circulation can obstruct vascular flow (and cause distal ischemic injury) almost as readily as thrombotic masses can. </a:t>
            </a:r>
          </a:p>
          <a:p>
            <a:pPr marL="274320" lvl="0" indent="-274320" algn="just" defTabSz="914400">
              <a:lnSpc>
                <a:spcPct val="15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Air may enter the circulation during obstetric procedures or as a consequence of chest wall injury. Generally, more than 100 mL of air are required to produce a clinical effect; bubbles can coalesce to form frothy masses sufficiently large </a:t>
            </a:r>
            <a:r>
              <a:rPr lang="en-US" sz="2800" dirty="0">
                <a:solidFill>
                  <a:prstClr val="black"/>
                </a:solidFill>
              </a:rPr>
              <a:t>to occlude major vessels.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04" y="-62611"/>
            <a:ext cx="907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Learning objectives: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sz="2800" b="1" dirty="0"/>
              <a:t>Embolism;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Definition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Thromboembolism particularly  DVT and pulmonary embolism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Other types of embolism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GB" sz="2800" b="1" dirty="0"/>
          </a:p>
          <a:p>
            <a:pPr marL="514350" indent="-514350">
              <a:buFont typeface="+mj-lt"/>
              <a:buAutoNum type="arabicPeriod" startAt="4"/>
            </a:pPr>
            <a:r>
              <a:rPr lang="en-GB" sz="2800" b="1" dirty="0"/>
              <a:t>Anti-coagulant therapy;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Heparin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Warfarin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Prophylaxis in general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400" b="1" dirty="0"/>
          </a:p>
          <a:p>
            <a:pPr marL="514350" indent="-514350">
              <a:buFont typeface="+mj-lt"/>
              <a:buAutoNum type="arabicPeriod" startAt="5"/>
            </a:pPr>
            <a:r>
              <a:rPr lang="en-GB" sz="2800" b="1" dirty="0"/>
              <a:t>Other disorders of coagulation;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Haemophilia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Disseminated intravascular coagulation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Thrombocytopenia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Thrombophilia</a:t>
            </a:r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43076"/>
            <a:ext cx="868679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Air Embolism  </a:t>
            </a:r>
            <a:r>
              <a:rPr lang="en-US" sz="2400" b="1" i="1" kern="0" dirty="0" err="1">
                <a:solidFill>
                  <a:srgbClr val="FF0000"/>
                </a:solidFill>
              </a:rPr>
              <a:t>cont</a:t>
            </a:r>
            <a:r>
              <a:rPr lang="en-US" sz="2400" b="1" i="1" kern="0" dirty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lnSpc>
                <a:spcPct val="15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Decompression sickness </a:t>
            </a:r>
            <a:r>
              <a:rPr lang="en-US" sz="2800" dirty="0"/>
              <a:t>describes a condition arising from dissolved gases coming out of solution into bubbles inside the body on </a:t>
            </a:r>
            <a:r>
              <a:rPr lang="en-GB" sz="2800" dirty="0"/>
              <a:t>depressurisation</a:t>
            </a:r>
            <a:r>
              <a:rPr lang="en-US" sz="2800" dirty="0"/>
              <a:t>, </a:t>
            </a:r>
            <a:r>
              <a:rPr lang="en-US" sz="2800" i="1" dirty="0">
                <a:solidFill>
                  <a:prstClr val="black"/>
                </a:solidFill>
              </a:rPr>
              <a:t>caisson disease </a:t>
            </a:r>
            <a:r>
              <a:rPr lang="en-US" sz="2800" dirty="0">
                <a:solidFill>
                  <a:prstClr val="black"/>
                </a:solidFill>
              </a:rPr>
              <a:t>in which recurrent or persistent gas emboli in the bones lead to multifocal </a:t>
            </a:r>
            <a:r>
              <a:rPr lang="en-GB" sz="2800" dirty="0">
                <a:solidFill>
                  <a:prstClr val="black"/>
                </a:solidFill>
              </a:rPr>
              <a:t>ischemic necrosis.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A277FF-8333-4EDB-A36B-6E1169ADB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669851"/>
            <a:ext cx="8155172" cy="4274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59" y="876013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3- EMBOLISM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0" y="1705958"/>
            <a:ext cx="86613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An </a:t>
            </a:r>
            <a:r>
              <a:rPr lang="en-US" sz="2800" i="1" dirty="0">
                <a:solidFill>
                  <a:srgbClr val="FF0000"/>
                </a:solidFill>
              </a:rPr>
              <a:t>embolus</a:t>
            </a:r>
            <a:r>
              <a:rPr lang="en-US" sz="2800" i="1" dirty="0">
                <a:solidFill>
                  <a:prstClr val="black"/>
                </a:solidFill>
              </a:rPr>
              <a:t> is a </a:t>
            </a:r>
            <a:r>
              <a:rPr lang="en-US" sz="2800" i="1" dirty="0">
                <a:solidFill>
                  <a:srgbClr val="FF0000"/>
                </a:solidFill>
              </a:rPr>
              <a:t>detached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intravascular</a:t>
            </a:r>
            <a:r>
              <a:rPr lang="en-US" sz="2800" i="1" dirty="0">
                <a:solidFill>
                  <a:prstClr val="black"/>
                </a:solidFill>
              </a:rPr>
              <a:t> solid, liquid, or gaseous mass that is carried by the blood to a site distant from its point of origin.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Virtually </a:t>
            </a:r>
            <a:r>
              <a:rPr lang="en-US" sz="2800" dirty="0">
                <a:solidFill>
                  <a:srgbClr val="FF0000"/>
                </a:solidFill>
              </a:rPr>
              <a:t>99%</a:t>
            </a:r>
            <a:r>
              <a:rPr lang="en-US" sz="2800" dirty="0">
                <a:solidFill>
                  <a:prstClr val="black"/>
                </a:solidFill>
              </a:rPr>
              <a:t> of all emboli represent some part of a dislodged thrombus, hence the term </a:t>
            </a:r>
            <a:r>
              <a:rPr lang="en-US" sz="2800" i="1" dirty="0">
                <a:solidFill>
                  <a:srgbClr val="FF0000"/>
                </a:solidFill>
              </a:rPr>
              <a:t>thromboembolism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1" y="127000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6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59" y="368013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3- EMBOLISM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 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cont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…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07458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srgbClr val="FF0000"/>
                </a:solidFill>
              </a:rPr>
              <a:t>Less common </a:t>
            </a:r>
            <a:r>
              <a:rPr lang="en-US" sz="2800" dirty="0">
                <a:solidFill>
                  <a:prstClr val="black"/>
                </a:solidFill>
              </a:rPr>
              <a:t>types of emboli include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</a:pPr>
            <a:r>
              <a:rPr lang="en-US" sz="2800" dirty="0">
                <a:solidFill>
                  <a:prstClr val="black"/>
                </a:solidFill>
              </a:rPr>
              <a:t>Fat droplets,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</a:pPr>
            <a:r>
              <a:rPr lang="en-US" sz="2800" dirty="0">
                <a:solidFill>
                  <a:prstClr val="black"/>
                </a:solidFill>
              </a:rPr>
              <a:t>Bubbles of air or nitrogen,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</a:pPr>
            <a:r>
              <a:rPr lang="en-US" sz="2800" dirty="0">
                <a:solidFill>
                  <a:prstClr val="black"/>
                </a:solidFill>
              </a:rPr>
              <a:t>Atherosclerotic debris (</a:t>
            </a:r>
            <a:r>
              <a:rPr lang="en-US" sz="2800" i="1" dirty="0">
                <a:solidFill>
                  <a:prstClr val="black"/>
                </a:solidFill>
              </a:rPr>
              <a:t>cholesterol emboli</a:t>
            </a:r>
            <a:r>
              <a:rPr lang="en-US" sz="2800" dirty="0">
                <a:solidFill>
                  <a:prstClr val="black"/>
                </a:solidFill>
              </a:rPr>
              <a:t>),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</a:pPr>
            <a:r>
              <a:rPr lang="en-US" sz="2800" dirty="0">
                <a:solidFill>
                  <a:prstClr val="black"/>
                </a:solidFill>
              </a:rPr>
              <a:t>Tumor fragments,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</a:pPr>
            <a:r>
              <a:rPr lang="en-US" sz="2800" dirty="0">
                <a:solidFill>
                  <a:prstClr val="black"/>
                </a:solidFill>
              </a:rPr>
              <a:t>Bits of bone marrow, and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buClr>
                <a:srgbClr val="727CA3"/>
              </a:buClr>
              <a:buSzPct val="76000"/>
            </a:pPr>
            <a:r>
              <a:rPr lang="en-US" sz="2800" dirty="0">
                <a:solidFill>
                  <a:prstClr val="black"/>
                </a:solidFill>
              </a:rPr>
              <a:t>Amniotic fluid.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605" y="224368"/>
            <a:ext cx="8654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Clinical Correlations: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versus Arterial Thrombosis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605" y="1530317"/>
            <a:ext cx="8654695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Many factors contribute to the pathogenesis of venous and arterial thrombosis, including genetic predisposition and acquired risk factors.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Most patients with </a:t>
            </a:r>
            <a:r>
              <a:rPr lang="en-US" sz="2800" b="1" dirty="0"/>
              <a:t>venous thrombosis</a:t>
            </a:r>
            <a:r>
              <a:rPr lang="en-US" sz="2800" dirty="0"/>
              <a:t>, </a:t>
            </a:r>
            <a:r>
              <a:rPr lang="en-US" sz="2800" i="1" dirty="0"/>
              <a:t>vascular stasis </a:t>
            </a:r>
            <a:r>
              <a:rPr lang="en-US" sz="2800" dirty="0"/>
              <a:t>and increased </a:t>
            </a:r>
            <a:r>
              <a:rPr lang="en-US" sz="2800" i="1" dirty="0"/>
              <a:t>blood coagulability</a:t>
            </a:r>
            <a:r>
              <a:rPr lang="en-US" sz="2800" dirty="0"/>
              <a:t> are most important and </a:t>
            </a:r>
            <a:r>
              <a:rPr lang="en-US" sz="2800" i="1" dirty="0"/>
              <a:t>vessel wall damage </a:t>
            </a:r>
            <a:r>
              <a:rPr lang="en-US" sz="2800" dirty="0"/>
              <a:t>is less important than in </a:t>
            </a:r>
            <a:r>
              <a:rPr lang="en-US" sz="2800" b="1" dirty="0"/>
              <a:t>arterial disease.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605" y="224368"/>
            <a:ext cx="86546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Clinical Correlations: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versus Arterial Thrombosis </a:t>
            </a:r>
            <a:endParaRPr lang="en-US" b="1" kern="0" dirty="0">
              <a:solidFill>
                <a:sysClr val="windowText" lastClr="000000"/>
              </a:solidFill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Risk factors for thrombosis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CA961-68E1-4F62-BEEE-F3C85F90B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708"/>
            <a:ext cx="9144000" cy="44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venous thrombi occur in either the </a:t>
            </a:r>
            <a:r>
              <a:rPr lang="en-US" sz="2800" dirty="0">
                <a:solidFill>
                  <a:srgbClr val="FF0000"/>
                </a:solidFill>
              </a:rPr>
              <a:t>superficial</a:t>
            </a:r>
            <a:r>
              <a:rPr lang="en-US" sz="2800" dirty="0">
                <a:solidFill>
                  <a:prstClr val="black"/>
                </a:solidFill>
              </a:rPr>
              <a:t> or the </a:t>
            </a:r>
            <a:r>
              <a:rPr lang="en-US" sz="2800" dirty="0">
                <a:solidFill>
                  <a:srgbClr val="FF0000"/>
                </a:solidFill>
              </a:rPr>
              <a:t>deep</a:t>
            </a:r>
            <a:r>
              <a:rPr lang="en-US" sz="2800" dirty="0">
                <a:solidFill>
                  <a:prstClr val="black"/>
                </a:solidFill>
              </a:rPr>
              <a:t> veins of the leg.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1872C-64FD-40C1-ABA1-3179FB9D05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482" y="1986712"/>
            <a:ext cx="7139035" cy="4024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r>
              <a:rPr lang="en-US" sz="3200" b="1" i="1" kern="0" dirty="0">
                <a:solidFill>
                  <a:srgbClr val="FF0000"/>
                </a:solidFill>
              </a:rPr>
              <a:t> </a:t>
            </a:r>
            <a:r>
              <a:rPr lang="en-US" sz="2400" b="1" i="1" kern="0" dirty="0" err="1">
                <a:solidFill>
                  <a:srgbClr val="FF0000"/>
                </a:solidFill>
              </a:rPr>
              <a:t>cont</a:t>
            </a:r>
            <a:r>
              <a:rPr lang="en-US" sz="2400" b="1" i="1" kern="0" dirty="0">
                <a:solidFill>
                  <a:srgbClr val="FF0000"/>
                </a:solidFill>
              </a:rPr>
              <a:t>…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A close up of a tattoo&#10;&#10;Description generated with high confidence">
            <a:extLst>
              <a:ext uri="{FF2B5EF4-FFF2-40B4-BE49-F238E27FC236}">
                <a16:creationId xmlns:a16="http://schemas.microsoft.com/office/drawing/2014/main" id="{66B2733C-233C-4C21-BCD1-B2BE337E7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2" y="878253"/>
            <a:ext cx="8028067" cy="5082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3400" y="867505"/>
            <a:ext cx="480060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</a:rPr>
              <a:t>Superficial</a:t>
            </a:r>
            <a:r>
              <a:rPr lang="en-US" sz="2800" dirty="0">
                <a:solidFill>
                  <a:prstClr val="black"/>
                </a:solidFill>
              </a:rPr>
              <a:t> venous thrombi usually arise in the saphenous system, particularly in the setting of varicosities; these </a:t>
            </a:r>
            <a:r>
              <a:rPr lang="en-US" sz="2800" b="1" dirty="0">
                <a:solidFill>
                  <a:prstClr val="black"/>
                </a:solidFill>
              </a:rPr>
              <a:t>rarely embolize </a:t>
            </a:r>
            <a:r>
              <a:rPr lang="en-US" sz="2800" dirty="0">
                <a:solidFill>
                  <a:prstClr val="black"/>
                </a:solidFill>
              </a:rPr>
              <a:t>but can be painful and can cause local congestion and swelling from impaired venous outflow, predisposing the overlying skin to development of infections and </a:t>
            </a:r>
            <a:r>
              <a:rPr lang="en-US" sz="2800" b="1" dirty="0">
                <a:solidFill>
                  <a:prstClr val="black"/>
                </a:solidFill>
              </a:rPr>
              <a:t>varicose ulcers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00" y="810111"/>
            <a:ext cx="4330700" cy="51961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lvl="0" indent="-274320" algn="just" defTabSz="914400">
              <a:lnSpc>
                <a:spcPct val="15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</a:rPr>
              <a:t>Deep</a:t>
            </a:r>
            <a:r>
              <a:rPr lang="en-US" sz="2800" dirty="0">
                <a:solidFill>
                  <a:prstClr val="black"/>
                </a:solidFill>
              </a:rPr>
              <a:t> venous thromboses (DVTs) in the larger leg veins at or above the knee joint (e.g., popliteal, femoral, and iliac veins) are more serious because they are </a:t>
            </a:r>
            <a:r>
              <a:rPr lang="en-US" sz="2800" b="1" dirty="0">
                <a:solidFill>
                  <a:prstClr val="black"/>
                </a:solidFill>
              </a:rPr>
              <a:t>prone to </a:t>
            </a:r>
            <a:r>
              <a:rPr lang="en-US" sz="2800" b="1" dirty="0" err="1">
                <a:solidFill>
                  <a:prstClr val="black"/>
                </a:solidFill>
              </a:rPr>
              <a:t>embolize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r>
              <a:rPr lang="en-US" b="1" i="1" kern="0" dirty="0">
                <a:solidFill>
                  <a:srgbClr val="FF0000"/>
                </a:solidFill>
              </a:rPr>
              <a:t>  </a:t>
            </a:r>
            <a:r>
              <a:rPr lang="en-US" sz="2400" b="1" i="1" kern="0" dirty="0" err="1">
                <a:solidFill>
                  <a:srgbClr val="FF0000"/>
                </a:solidFill>
              </a:rPr>
              <a:t>cont</a:t>
            </a:r>
            <a:r>
              <a:rPr lang="en-US" sz="2400" b="1" i="1" kern="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Consequently, DVTs are entirely asymptomatic in approximately 50% of patients and are recognized only after they have embolized.</a:t>
            </a:r>
          </a:p>
          <a:p>
            <a:pPr marL="27432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DVT is suspected in patients with calf swelling or tenderness, unilateral pitting edema, and the presence of collateral superficial </a:t>
            </a:r>
            <a:r>
              <a:rPr lang="en-US" sz="2800" dirty="0" err="1">
                <a:solidFill>
                  <a:prstClr val="black"/>
                </a:solidFill>
              </a:rPr>
              <a:t>nonvaricose</a:t>
            </a:r>
            <a:r>
              <a:rPr lang="en-US" sz="2800" dirty="0">
                <a:solidFill>
                  <a:prstClr val="black"/>
                </a:solidFill>
              </a:rPr>
              <a:t> veins.</a:t>
            </a:r>
          </a:p>
          <a:p>
            <a:pPr marL="274320" indent="-274320" algn="just" defTabSz="914400">
              <a:spcBef>
                <a:spcPts val="60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modified Wells score is used in acute clinical presentations to predict the likelihood of leg DVT. The diagnosis should be confirmed by imaging such as with Doppler ultrasound scan.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0670" y="0"/>
            <a:ext cx="6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LO:3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901"/>
            <a:ext cx="9022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3908</TotalTime>
  <Words>1110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 Demi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278</cp:revision>
  <dcterms:created xsi:type="dcterms:W3CDTF">2018-09-07T19:06:31Z</dcterms:created>
  <dcterms:modified xsi:type="dcterms:W3CDTF">2021-11-22T14:51:49Z</dcterms:modified>
</cp:coreProperties>
</file>